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1" r:id="rId15"/>
    <p:sldId id="270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58737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289176"/>
            <a:ext cx="8534400" cy="121602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39D2CD-4517-4582-8774-9842D293D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15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39D2CD-4517-4582-8774-9842D293D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05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39D2CD-4517-4582-8774-9842D293D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80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39D2CD-4517-4582-8774-9842D293D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06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39D2CD-4517-4582-8774-9842D293D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41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39D2CD-4517-4582-8774-9842D293D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75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39D2CD-4517-4582-8774-9842D293D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2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39D2CD-4517-4582-8774-9842D293D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0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39D2CD-4517-4582-8774-9842D293D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37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39D2CD-4517-4582-8774-9842D293D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28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39D2CD-4517-4582-8774-9842D293D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2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D339D2CD-4517-4582-8774-9842D293D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2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perrysetgo/what-exactly-is-an-api-69f36968a41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CMF Clearinghouse Use Case – CTDOT/UCONN CRSMS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9826" y="2364479"/>
            <a:ext cx="11392347" cy="1216025"/>
          </a:xfrm>
        </p:spPr>
        <p:txBody>
          <a:bodyPr/>
          <a:lstStyle/>
          <a:p>
            <a:r>
              <a:rPr lang="en-US" dirty="0" smtClean="0"/>
              <a:t>SHANSHAN ZHAO</a:t>
            </a:r>
          </a:p>
          <a:p>
            <a:r>
              <a:rPr lang="en-US" dirty="0" smtClean="0"/>
              <a:t>Connecticut Transportation Safety Research Center, UCONN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8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74"/>
            <a:ext cx="12181349" cy="616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5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2274"/>
            <a:ext cx="12181133" cy="619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72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CMF Clearinghouse </a:t>
            </a:r>
            <a:r>
              <a:rPr lang="en-US" dirty="0" smtClean="0">
                <a:solidFill>
                  <a:schemeClr val="tx1"/>
                </a:solidFill>
              </a:rPr>
              <a:t>API</a:t>
            </a:r>
            <a:endParaRPr lang="en-US" dirty="0"/>
          </a:p>
        </p:txBody>
      </p:sp>
      <p:pic>
        <p:nvPicPr>
          <p:cNvPr id="1026" name="Picture 2" descr="https://cloud.netlifyusercontent.com/assets/344dbf88-fdf9-42bb-adb4-46f01eedd629/27f810ea-2722-455a-9a0d-bb5b54c28393/api-based-platforms-api-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325" y="1417637"/>
            <a:ext cx="8461754" cy="272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6985" y="3647842"/>
            <a:ext cx="7745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Web-based API that returns data in response to a request made by a client </a:t>
            </a:r>
          </a:p>
          <a:p>
            <a:r>
              <a:rPr lang="en-US" sz="1400" dirty="0" smtClean="0"/>
              <a:t>(Perry </a:t>
            </a:r>
            <a:r>
              <a:rPr lang="en-US" sz="1400" dirty="0" err="1" smtClean="0"/>
              <a:t>Eising</a:t>
            </a:r>
            <a:r>
              <a:rPr lang="en-US" sz="1400" dirty="0" smtClean="0"/>
              <a:t>, </a:t>
            </a:r>
            <a:r>
              <a:rPr lang="en-US" sz="1400" dirty="0">
                <a:hlinkClick r:id="rId3"/>
              </a:rPr>
              <a:t>https://medium.com/@perrysetgo/what-exactly-is-an-api-69f36968a41f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346958" y="4679576"/>
            <a:ext cx="7498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CMF CH API: JSON, XML, </a:t>
            </a:r>
            <a:r>
              <a:rPr lang="en-US" sz="3200" dirty="0" smtClean="0">
                <a:solidFill>
                  <a:srgbClr val="FFC000"/>
                </a:solidFill>
              </a:rPr>
              <a:t>EXCEL</a:t>
            </a:r>
            <a:r>
              <a:rPr lang="en-US" sz="3200" dirty="0" smtClean="0"/>
              <a:t>, etc.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4538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CMF Clearinghouse </a:t>
            </a:r>
            <a:r>
              <a:rPr lang="en-US" dirty="0" smtClean="0">
                <a:solidFill>
                  <a:schemeClr val="tx1"/>
                </a:solidFill>
              </a:rPr>
              <a:t>API (Cont.)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14803" y="1619481"/>
            <a:ext cx="10732548" cy="4208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rgbClr val="201F1E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Parse the </a:t>
            </a:r>
            <a:r>
              <a:rPr lang="en-US" sz="2800" dirty="0" smtClean="0">
                <a:solidFill>
                  <a:srgbClr val="201F1E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data using </a:t>
            </a:r>
            <a:r>
              <a:rPr lang="en-US" sz="2800" dirty="0">
                <a:solidFill>
                  <a:srgbClr val="201F1E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 .NET </a:t>
            </a:r>
            <a:r>
              <a:rPr lang="en-US" sz="2800" dirty="0" err="1">
                <a:solidFill>
                  <a:srgbClr val="201F1E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OpenXml</a:t>
            </a:r>
            <a:r>
              <a:rPr lang="en-US" sz="2800" dirty="0">
                <a:solidFill>
                  <a:srgbClr val="201F1E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201F1E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library into a hierarchical structure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 smtClean="0">
                <a:solidFill>
                  <a:srgbClr val="201F1E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Populate a database table with </a:t>
            </a:r>
            <a:r>
              <a:rPr lang="en-US" sz="2800" dirty="0">
                <a:solidFill>
                  <a:srgbClr val="201F1E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 copy of the downloaded </a:t>
            </a:r>
            <a:r>
              <a:rPr lang="en-US" sz="2800" dirty="0" smtClean="0">
                <a:solidFill>
                  <a:srgbClr val="201F1E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 smtClean="0">
                <a:solidFill>
                  <a:srgbClr val="201F1E"/>
                </a:solidFill>
                <a:effectLst/>
                <a:latin typeface="+mn-lt"/>
                <a:ea typeface="DengXian"/>
                <a:cs typeface="Times New Roman" panose="02020603050405020304" pitchFamily="18" charset="0"/>
              </a:rPr>
              <a:t>Execute a database routine that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2800" dirty="0" smtClean="0">
                <a:solidFill>
                  <a:srgbClr val="201F1E"/>
                </a:solidFill>
                <a:latin typeface="+mn-lt"/>
                <a:ea typeface="DengXian"/>
                <a:cs typeface="Times New Roman" panose="02020603050405020304" pitchFamily="18" charset="0"/>
              </a:rPr>
              <a:t>Recognize the hierarchical format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2800" dirty="0" smtClean="0">
                <a:solidFill>
                  <a:srgbClr val="201F1E"/>
                </a:solidFill>
                <a:effectLst/>
                <a:latin typeface="+mn-lt"/>
                <a:ea typeface="DengXian"/>
                <a:cs typeface="Times New Roman" panose="02020603050405020304" pitchFamily="18" charset="0"/>
              </a:rPr>
              <a:t>Update CMFs that already exist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en-US" sz="2800" dirty="0" smtClean="0">
                <a:solidFill>
                  <a:srgbClr val="201F1E"/>
                </a:solidFill>
                <a:latin typeface="+mn-lt"/>
                <a:ea typeface="DengXian"/>
                <a:cs typeface="Times New Roman" panose="02020603050405020304" pitchFamily="18" charset="0"/>
              </a:rPr>
              <a:t>Add new CMFs that do not exist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 smtClean="0">
                <a:solidFill>
                  <a:srgbClr val="201F1E"/>
                </a:solidFill>
                <a:effectLst/>
                <a:latin typeface="+mn-lt"/>
                <a:ea typeface="DengXian"/>
                <a:cs typeface="Times New Roman" panose="02020603050405020304" pitchFamily="18" charset="0"/>
              </a:rPr>
              <a:t>Allow custom CMFs and prevent overwritten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800" dirty="0">
              <a:solidFill>
                <a:srgbClr val="201F1E"/>
              </a:solidFill>
              <a:effectLst/>
              <a:latin typeface="+mn-lt"/>
              <a:ea typeface="DengXi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91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MM2">
            <a:hlinkClick r:id="" action="ppaction://media"/>
            <a:extLst>
              <a:ext uri="{FF2B5EF4-FFF2-40B4-BE49-F238E27FC236}">
                <a16:creationId xmlns:a16="http://schemas.microsoft.com/office/drawing/2014/main" id="{74248C1E-C212-044E-8431-96C27C37A5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2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8657"/>
            <a:ext cx="12192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0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federal highway administration transparent">
            <a:extLst>
              <a:ext uri="{FF2B5EF4-FFF2-40B4-BE49-F238E27FC236}">
                <a16:creationId xmlns:a16="http://schemas.microsoft.com/office/drawing/2014/main" id="{407043D4-6400-CF4C-8FE6-D77D9D451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814" y="354371"/>
            <a:ext cx="4027074" cy="229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connecticut department of transportation LOGO">
            <a:extLst>
              <a:ext uri="{FF2B5EF4-FFF2-40B4-BE49-F238E27FC236}">
                <a16:creationId xmlns:a16="http://schemas.microsoft.com/office/drawing/2014/main" id="{44503154-FE82-804F-A39E-83459249F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91" y="354371"/>
            <a:ext cx="1930730" cy="193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vhb">
            <a:extLst>
              <a:ext uri="{FF2B5EF4-FFF2-40B4-BE49-F238E27FC236}">
                <a16:creationId xmlns:a16="http://schemas.microsoft.com/office/drawing/2014/main" id="{81EBD9D1-334B-004B-937B-C693B4AF9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879" y="2503147"/>
            <a:ext cx="2564154" cy="144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35339" y="4428446"/>
            <a:ext cx="65173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Contact </a:t>
            </a:r>
          </a:p>
          <a:p>
            <a:pPr lvl="1"/>
            <a:r>
              <a:rPr lang="en-US" b="1" dirty="0" smtClean="0"/>
              <a:t>Shanshan </a:t>
            </a:r>
            <a:r>
              <a:rPr lang="en-US" b="1" dirty="0"/>
              <a:t>Zhao, </a:t>
            </a:r>
            <a:r>
              <a:rPr lang="en-US" b="1" dirty="0" smtClean="0"/>
              <a:t>Ph.D.</a:t>
            </a:r>
          </a:p>
          <a:p>
            <a:pPr lvl="1"/>
            <a:r>
              <a:rPr lang="en-US" b="1" dirty="0" smtClean="0"/>
              <a:t>Connecticut </a:t>
            </a:r>
            <a:r>
              <a:rPr lang="en-US" b="1" dirty="0"/>
              <a:t>Transportation Safety Research </a:t>
            </a:r>
            <a:r>
              <a:rPr lang="en-US" b="1" dirty="0" smtClean="0"/>
              <a:t>Center</a:t>
            </a:r>
          </a:p>
          <a:p>
            <a:pPr lvl="1"/>
            <a:r>
              <a:rPr lang="en-US" b="1" dirty="0" smtClean="0"/>
              <a:t>shanshan.h.zhao@uconn.edu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527" y="2463501"/>
            <a:ext cx="3779648" cy="15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8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Project Background</a:t>
            </a:r>
            <a:endParaRPr lang="en-US" sz="3600" dirty="0"/>
          </a:p>
        </p:txBody>
      </p:sp>
      <p:pic>
        <p:nvPicPr>
          <p:cNvPr id="4" name="Picture 2" descr="Image result for federal highway administration transparent">
            <a:extLst>
              <a:ext uri="{FF2B5EF4-FFF2-40B4-BE49-F238E27FC236}">
                <a16:creationId xmlns:a16="http://schemas.microsoft.com/office/drawing/2014/main" id="{828CE65B-F0DD-F747-A334-07F4C99DC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337" y="0"/>
            <a:ext cx="2489328" cy="142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connecticut department of transportation LOGO">
            <a:extLst>
              <a:ext uri="{FF2B5EF4-FFF2-40B4-BE49-F238E27FC236}">
                <a16:creationId xmlns:a16="http://schemas.microsoft.com/office/drawing/2014/main" id="{5F5A5562-2255-3F4C-9028-A1A9088FE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750" y="309835"/>
            <a:ext cx="798115" cy="80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highway safety manual">
            <a:extLst>
              <a:ext uri="{FF2B5EF4-FFF2-40B4-BE49-F238E27FC236}">
                <a16:creationId xmlns:a16="http://schemas.microsoft.com/office/drawing/2014/main" id="{73CD847E-9DB2-F741-875F-B9362C8112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45" y="1420381"/>
            <a:ext cx="3612578" cy="467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1DD70A-3BB9-F94B-BE6C-2540197B20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8" r="22046"/>
          <a:stretch/>
        </p:blipFill>
        <p:spPr bwMode="auto">
          <a:xfrm>
            <a:off x="5241927" y="1478011"/>
            <a:ext cx="5492896" cy="4615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746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7816"/>
            <a:ext cx="10972800" cy="478922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Connecticut Roadway Safety Management System (CRSMS)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01E9F-CD0A-AB4C-8865-54B33D382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223" y="667496"/>
            <a:ext cx="9746267" cy="559921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F5D8CC2-3B62-7548-896A-F5CE1577C04C}"/>
              </a:ext>
            </a:extLst>
          </p:cNvPr>
          <p:cNvSpPr/>
          <p:nvPr/>
        </p:nvSpPr>
        <p:spPr>
          <a:xfrm>
            <a:off x="1199703" y="1689949"/>
            <a:ext cx="2457894" cy="2009553"/>
          </a:xfrm>
          <a:prstGeom prst="roundRect">
            <a:avLst/>
          </a:prstGeom>
          <a:solidFill>
            <a:srgbClr val="FFFF00">
              <a:alpha val="2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AFF2D7B-B977-2043-A966-7BFF5DF566E6}"/>
              </a:ext>
            </a:extLst>
          </p:cNvPr>
          <p:cNvSpPr/>
          <p:nvPr/>
        </p:nvSpPr>
        <p:spPr>
          <a:xfrm>
            <a:off x="1199703" y="3699502"/>
            <a:ext cx="2457894" cy="1828801"/>
          </a:xfrm>
          <a:prstGeom prst="roundRect">
            <a:avLst/>
          </a:prstGeom>
          <a:solidFill>
            <a:srgbClr val="FFFF00">
              <a:alpha val="2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961B302-2C90-A745-AD4C-052028C0D2C2}"/>
              </a:ext>
            </a:extLst>
          </p:cNvPr>
          <p:cNvSpPr/>
          <p:nvPr/>
        </p:nvSpPr>
        <p:spPr>
          <a:xfrm>
            <a:off x="1205264" y="4384881"/>
            <a:ext cx="2457894" cy="304800"/>
          </a:xfrm>
          <a:prstGeom prst="roundRect">
            <a:avLst/>
          </a:prstGeom>
          <a:solidFill>
            <a:srgbClr val="FFFF00">
              <a:alpha val="2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E6BE27-6EA8-5F48-9F8B-BE4E487BA49C}"/>
              </a:ext>
            </a:extLst>
          </p:cNvPr>
          <p:cNvSpPr/>
          <p:nvPr/>
        </p:nvSpPr>
        <p:spPr>
          <a:xfrm>
            <a:off x="1199703" y="3393859"/>
            <a:ext cx="2457894" cy="304800"/>
          </a:xfrm>
          <a:prstGeom prst="roundRect">
            <a:avLst/>
          </a:prstGeom>
          <a:solidFill>
            <a:srgbClr val="FFFF00">
              <a:alpha val="2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7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Before Implementing Countermeasure Selection </a:t>
            </a:r>
            <a:r>
              <a:rPr lang="en-US" sz="3600" dirty="0" smtClean="0">
                <a:solidFill>
                  <a:schemeClr val="tx1"/>
                </a:solidFill>
              </a:rPr>
              <a:t>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Screening </a:t>
            </a:r>
            <a:endParaRPr lang="en-US" dirty="0" smtClean="0"/>
          </a:p>
          <a:p>
            <a:r>
              <a:rPr lang="en-US" dirty="0" smtClean="0"/>
              <a:t>Diagnosis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78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07D7E50-BA44-AD46-844C-329F353C5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8" y="0"/>
            <a:ext cx="12094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1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DBC13F0-C02B-7946-A2E6-C887D2ACF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60" y="0"/>
            <a:ext cx="12020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8697" y="2428541"/>
            <a:ext cx="9620922" cy="7449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Countermeasure Selection Module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91736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M1">
            <a:hlinkClick r:id="" action="ppaction://media"/>
            <a:extLst>
              <a:ext uri="{FF2B5EF4-FFF2-40B4-BE49-F238E27FC236}">
                <a16:creationId xmlns:a16="http://schemas.microsoft.com/office/drawing/2014/main" id="{85D6FCA7-DA37-024D-ACE9-83B46AD6C81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6292"/>
            <a:ext cx="12192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9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After Implementing Countermeasure Selection </a:t>
            </a:r>
            <a:r>
              <a:rPr lang="en-US" sz="3600" dirty="0" smtClean="0">
                <a:solidFill>
                  <a:schemeClr val="tx1"/>
                </a:solidFill>
              </a:rPr>
              <a:t>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Economic Analysis </a:t>
            </a:r>
            <a:endParaRPr lang="en-US" dirty="0" smtClean="0"/>
          </a:p>
          <a:p>
            <a:r>
              <a:rPr lang="en-US" dirty="0" smtClean="0"/>
              <a:t>Project </a:t>
            </a:r>
            <a:r>
              <a:rPr lang="en-US" dirty="0"/>
              <a:t>Prioritization </a:t>
            </a:r>
            <a:endParaRPr lang="en-US" dirty="0" smtClean="0"/>
          </a:p>
          <a:p>
            <a:r>
              <a:rPr lang="en-US" dirty="0" smtClean="0"/>
              <a:t>Safety </a:t>
            </a:r>
            <a:r>
              <a:rPr lang="en-US" dirty="0"/>
              <a:t>Effectiveness Evaluation</a:t>
            </a:r>
          </a:p>
        </p:txBody>
      </p:sp>
    </p:spTree>
    <p:extLst>
      <p:ext uri="{BB962C8B-B14F-4D97-AF65-F5344CB8AC3E}">
        <p14:creationId xmlns:p14="http://schemas.microsoft.com/office/powerpoint/2010/main" val="265690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D6F5E380-81E0-40BD-B2B8-86390E524580}" vid="{C6A5173B-63CB-405D-AB77-FA36A4C861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64</TotalTime>
  <Words>158</Words>
  <Application>Microsoft Office PowerPoint</Application>
  <PresentationFormat>Widescreen</PresentationFormat>
  <Paragraphs>29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DengXian</vt:lpstr>
      <vt:lpstr>Arial</vt:lpstr>
      <vt:lpstr>Courier New</vt:lpstr>
      <vt:lpstr>Times New Roman</vt:lpstr>
      <vt:lpstr>Theme1</vt:lpstr>
      <vt:lpstr>CMF Clearinghouse Use Case – CTDOT/UCONN CRSMS</vt:lpstr>
      <vt:lpstr>Project Background</vt:lpstr>
      <vt:lpstr>Connecticut Roadway Safety Management System (CRSMS)</vt:lpstr>
      <vt:lpstr>Before Implementing Countermeasure Selection …</vt:lpstr>
      <vt:lpstr>PowerPoint Presentation</vt:lpstr>
      <vt:lpstr>PowerPoint Presentation</vt:lpstr>
      <vt:lpstr>PowerPoint Presentation</vt:lpstr>
      <vt:lpstr>PowerPoint Presentation</vt:lpstr>
      <vt:lpstr>After Implementing Countermeasure Selection …</vt:lpstr>
      <vt:lpstr>PowerPoint Presentation</vt:lpstr>
      <vt:lpstr>PowerPoint Presentation</vt:lpstr>
      <vt:lpstr>CMF Clearinghouse API</vt:lpstr>
      <vt:lpstr>CMF Clearinghouse API (Cont.)</vt:lpstr>
      <vt:lpstr>PowerPoint Presentation</vt:lpstr>
      <vt:lpstr>PowerPoint Presentation</vt:lpstr>
    </vt:vector>
  </TitlesOfParts>
  <Company>UNC Chapel Hill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Saleem, Taha</dc:creator>
  <cp:lastModifiedBy>Zhao, Shanshan</cp:lastModifiedBy>
  <cp:revision>12</cp:revision>
  <dcterms:created xsi:type="dcterms:W3CDTF">2019-12-09T15:10:08Z</dcterms:created>
  <dcterms:modified xsi:type="dcterms:W3CDTF">2019-12-16T14:44:02Z</dcterms:modified>
</cp:coreProperties>
</file>